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72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104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1097280"/>
            <a:ext cx="3657600" cy="3657600"/>
          </a:xfrm>
          <a:prstGeom prst="ellipse">
            <a:avLst/>
          </a:prstGeom>
          <a:solidFill>
            <a:srgbClr val="2D7A4F">
              <a:alpha val="30000"/>
            </a:srgbClr>
          </a:solidFill>
          <a:ln w="12700">
            <a:solidFill>
              <a:srgbClr val="2D7A4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5BAD7A">
              <a:alpha val="40000"/>
            </a:srgbClr>
          </a:solidFill>
          <a:ln w="12700">
            <a:solidFill>
              <a:srgbClr val="5BAD7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389120"/>
            <a:ext cx="9144000" cy="75438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02920"/>
            <a:ext cx="594360" cy="594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3000" y="36576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CirQLoop™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457200" y="132588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 waste into sustainable value.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1965960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4ED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circular economy ESG platform connecting organizations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D4ED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measurable environmental and community impact.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4805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CirQloop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|  2026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548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Problem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26974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143000"/>
            <a:ext cx="2697480" cy="73152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325880"/>
            <a:ext cx="594360" cy="594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2011680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ESG Reporting Gap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2606040"/>
            <a:ext cx="2423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face growing investor and regulatory pressure to report sustainability metrics — but lack tools to capture and verify real impact data from textile waste.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200400" y="1143000"/>
            <a:ext cx="26974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200400" y="1143000"/>
            <a:ext cx="2697480" cy="73152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1325880"/>
            <a:ext cx="594360" cy="5943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37560" y="2011680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Landfill Waste Crisis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337560" y="2606040"/>
            <a:ext cx="2423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Millions of pounds of usable linens, blankets, and soft goods are discarded annually. Organizations want to divert waste but have no scalable system to manage it.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080760" y="1143000"/>
            <a:ext cx="269748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6080760" y="1143000"/>
            <a:ext cx="2697480" cy="73152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0" y="1325880"/>
            <a:ext cx="594360" cy="5943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17920" y="2011680"/>
            <a:ext cx="2423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Broken Giving Chain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217920" y="2606040"/>
            <a:ext cx="2423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Shelters and community organizations desperately need soft goods, but there is no reliable, trackable pipeline connecting corporate donors to community partners.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3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3200400"/>
            <a:ext cx="4572000" cy="4572000"/>
          </a:xfrm>
          <a:prstGeom prst="ellipse">
            <a:avLst/>
          </a:prstGeom>
          <a:solidFill>
            <a:srgbClr val="2D7A4F">
              <a:alpha val="20000"/>
            </a:srgbClr>
          </a:solidFill>
          <a:ln w="12700">
            <a:solidFill>
              <a:srgbClr val="2D7A4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Solution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CirQLoop™ is a circular economy platform that gives organizations real-time visibility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 their textile and other material waste diversion. </a:t>
            </a:r>
            <a:r>
              <a:rPr lang="en-US" sz="1500" dirty="0" err="1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Cirqloop</a:t>
            </a:r>
            <a:r>
              <a:rPr lang="en-US" sz="15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automatically turns that impact into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audit-ready ESG reports, tax documentation, and community impact stories.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365760" y="2331720"/>
            <a:ext cx="1920240" cy="2377440"/>
          </a:xfrm>
          <a:prstGeom prst="rect">
            <a:avLst/>
          </a:prstGeom>
          <a:solidFill>
            <a:srgbClr val="2D7A4F">
              <a:alpha val="8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2468880"/>
            <a:ext cx="640080" cy="640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32004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Real-Time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Tracking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379476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E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pound tracked from collection through reuse, donation, or upcycling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487168" y="2331720"/>
            <a:ext cx="1920240" cy="2377440"/>
          </a:xfrm>
          <a:prstGeom prst="rect">
            <a:avLst/>
          </a:prstGeom>
          <a:solidFill>
            <a:srgbClr val="2D7A4F">
              <a:alpha val="8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248" y="2468880"/>
            <a:ext cx="640080" cy="6400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578608" y="32004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Auto ESG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Reporting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2578608" y="379476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E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Audit-ready compliance reports and tax donation docs generated automatically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4608576" y="2331720"/>
            <a:ext cx="1920240" cy="2377440"/>
          </a:xfrm>
          <a:prstGeom prst="rect">
            <a:avLst/>
          </a:prstGeom>
          <a:solidFill>
            <a:srgbClr val="2D7A4F">
              <a:alpha val="8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8656" y="2468880"/>
            <a:ext cx="640080" cy="6400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700016" y="32004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Community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Impact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700016" y="379476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E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connection to shelters, animal orgs, and emergency relief partners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729984" y="2331720"/>
            <a:ext cx="1920240" cy="2377440"/>
          </a:xfrm>
          <a:prstGeom prst="rect">
            <a:avLst/>
          </a:prstGeom>
          <a:solidFill>
            <a:srgbClr val="2D7A4F">
              <a:alpha val="8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0064" y="2468880"/>
            <a:ext cx="640080" cy="64008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821424" y="32004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Benchmarking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6821424" y="379476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C8E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performance against industry standards with real metrics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It Works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502920" cy="502920"/>
          </a:xfrm>
          <a:prstGeom prst="ellipse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1430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4068" y="1600200"/>
            <a:ext cx="54864" cy="274320"/>
          </a:xfrm>
          <a:prstGeom prst="rect">
            <a:avLst/>
          </a:prstGeom>
          <a:solidFill>
            <a:srgbClr val="5BAD7A"/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10972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Organization Onboards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05840" y="13716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manager, hotel group, university, or healthcare system signs up and registers their textile inventory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1865376"/>
            <a:ext cx="502920" cy="502920"/>
          </a:xfrm>
          <a:prstGeom prst="ellipse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1911096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4068" y="2368296"/>
            <a:ext cx="54864" cy="274320"/>
          </a:xfrm>
          <a:prstGeom prst="rect">
            <a:avLst/>
          </a:prstGeom>
          <a:solidFill>
            <a:srgbClr val="5BAD7A"/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05840" y="1865376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Schedule Collection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05840" y="2139696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schedules pickups and tracks every item through reuse, upcycling, or charitable donation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633472"/>
            <a:ext cx="502920" cy="502920"/>
          </a:xfrm>
          <a:prstGeom prst="ellipse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040" y="267919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44068" y="3136392"/>
            <a:ext cx="54864" cy="274320"/>
          </a:xfrm>
          <a:prstGeom prst="rect">
            <a:avLst/>
          </a:prstGeom>
          <a:solidFill>
            <a:srgbClr val="5BAD7A"/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05840" y="263347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Impact is Tracked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05840" y="2907792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dashboard shows pounds diverted, CO₂ saved, water conserved, and circularity rate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3401568"/>
            <a:ext cx="502920" cy="502920"/>
          </a:xfrm>
          <a:prstGeom prst="ellipse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20040" y="344728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44068" y="3904488"/>
            <a:ext cx="54864" cy="274320"/>
          </a:xfrm>
          <a:prstGeom prst="rect">
            <a:avLst/>
          </a:prstGeom>
          <a:solidFill>
            <a:srgbClr val="5BAD7A"/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05840" y="340156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Reports Generated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05840" y="3675888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ESG compliance reports, impact statements, and tax donation documentation delivered instantly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4169664"/>
            <a:ext cx="502920" cy="502920"/>
          </a:xfrm>
          <a:prstGeom prst="ellipse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20040" y="4215384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005840" y="416966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Community Benefits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005840" y="4443984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Charitable partners receive materials; shelters and animals served metrics feed back into the impact dashboard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Impact We Track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metric built into the platform dashboard — audit-ready from day one.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463040"/>
            <a:ext cx="2697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" y="1463040"/>
            <a:ext cx="73152" cy="150876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92024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97280" y="169164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Pounds Diverted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97280" y="212140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landfills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9728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• Audit-ready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200400" y="1463040"/>
            <a:ext cx="2697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3200400" y="1463040"/>
            <a:ext cx="73152" cy="150876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0" y="192024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977640" y="169164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CO₂ Avoided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977640" y="212140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lbs emissions saved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397764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• Audit-ready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6080760" y="1463040"/>
            <a:ext cx="2697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6080760" y="1463040"/>
            <a:ext cx="73152" cy="1508760"/>
          </a:xfrm>
          <a:prstGeom prst="rect">
            <a:avLst/>
          </a:prstGeom>
          <a:solidFill>
            <a:srgbClr val="1E7A8C"/>
          </a:solidFill>
          <a:ln w="12700">
            <a:solidFill>
              <a:srgbClr val="1E7A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192024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858000" y="169164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Water Conserved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858000" y="212140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gallons saved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858000" y="2468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• Audit-ready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320040" y="3154680"/>
            <a:ext cx="2697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320040" y="3154680"/>
            <a:ext cx="73152" cy="1508760"/>
          </a:xfrm>
          <a:prstGeom prst="rect">
            <a:avLst/>
          </a:prstGeom>
          <a:solidFill>
            <a:srgbClr val="5B6E3F"/>
          </a:solidFill>
          <a:ln w="12700">
            <a:solidFill>
              <a:srgbClr val="5B6E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" y="3611880"/>
            <a:ext cx="457200" cy="45720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097280" y="33832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Circularity Rate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1097280" y="381304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materials reused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1097280" y="4160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• Audit-ready</a:t>
            </a:r>
            <a:endParaRPr lang="en-US" sz="950" dirty="0"/>
          </a:p>
        </p:txBody>
      </p:sp>
      <p:sp>
        <p:nvSpPr>
          <p:cNvPr id="29" name="Shape 23"/>
          <p:cNvSpPr/>
          <p:nvPr/>
        </p:nvSpPr>
        <p:spPr>
          <a:xfrm>
            <a:off x="3200400" y="3154680"/>
            <a:ext cx="2697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4"/>
          <p:cNvSpPr/>
          <p:nvPr/>
        </p:nvSpPr>
        <p:spPr>
          <a:xfrm>
            <a:off x="3200400" y="3154680"/>
            <a:ext cx="73152" cy="150876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3280" y="3611880"/>
            <a:ext cx="457200" cy="45720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3977640" y="33832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Shelters Helped</a:t>
            </a:r>
            <a:endParaRPr lang="en-US" sz="1300" dirty="0"/>
          </a:p>
        </p:txBody>
      </p:sp>
      <p:sp>
        <p:nvSpPr>
          <p:cNvPr id="33" name="Text 26"/>
          <p:cNvSpPr/>
          <p:nvPr/>
        </p:nvSpPr>
        <p:spPr>
          <a:xfrm>
            <a:off x="3977640" y="381304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partners</a:t>
            </a:r>
            <a:endParaRPr lang="en-US" sz="1100" dirty="0"/>
          </a:p>
        </p:txBody>
      </p:sp>
      <p:sp>
        <p:nvSpPr>
          <p:cNvPr id="34" name="Text 27"/>
          <p:cNvSpPr/>
          <p:nvPr/>
        </p:nvSpPr>
        <p:spPr>
          <a:xfrm>
            <a:off x="3977640" y="4160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• Audit-ready</a:t>
            </a:r>
            <a:endParaRPr lang="en-US" sz="950" dirty="0"/>
          </a:p>
        </p:txBody>
      </p:sp>
      <p:sp>
        <p:nvSpPr>
          <p:cNvPr id="35" name="Shape 28"/>
          <p:cNvSpPr/>
          <p:nvPr/>
        </p:nvSpPr>
        <p:spPr>
          <a:xfrm>
            <a:off x="6080760" y="3154680"/>
            <a:ext cx="26974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29"/>
          <p:cNvSpPr/>
          <p:nvPr/>
        </p:nvSpPr>
        <p:spPr>
          <a:xfrm>
            <a:off x="6080760" y="3154680"/>
            <a:ext cx="73152" cy="1508760"/>
          </a:xfrm>
          <a:prstGeom prst="rect">
            <a:avLst/>
          </a:prstGeom>
          <a:solidFill>
            <a:srgbClr val="2E8B57"/>
          </a:solidFill>
          <a:ln w="12700">
            <a:solidFill>
              <a:srgbClr val="2E8B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3640" y="3611880"/>
            <a:ext cx="457200" cy="457200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6858000" y="338328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Animals Cared For</a:t>
            </a:r>
            <a:endParaRPr lang="en-US" sz="1300" dirty="0"/>
          </a:p>
        </p:txBody>
      </p:sp>
      <p:sp>
        <p:nvSpPr>
          <p:cNvPr id="39" name="Text 31"/>
          <p:cNvSpPr/>
          <p:nvPr/>
        </p:nvSpPr>
        <p:spPr>
          <a:xfrm>
            <a:off x="6858000" y="381304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donated bedding</a:t>
            </a:r>
            <a:endParaRPr lang="en-US" sz="1100" dirty="0"/>
          </a:p>
        </p:txBody>
      </p:sp>
      <p:sp>
        <p:nvSpPr>
          <p:cNvPr id="40" name="Text 32"/>
          <p:cNvSpPr/>
          <p:nvPr/>
        </p:nvSpPr>
        <p:spPr>
          <a:xfrm>
            <a:off x="6858000" y="4160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• Audit-ready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3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914400"/>
            <a:ext cx="4572000" cy="4572000"/>
          </a:xfrm>
          <a:prstGeom prst="ellipse">
            <a:avLst/>
          </a:prstGeom>
          <a:solidFill>
            <a:srgbClr val="2D7A4F">
              <a:alpha val="25000"/>
            </a:srgbClr>
          </a:solidFill>
          <a:ln w="12700">
            <a:solidFill>
              <a:srgbClr val="2D7A4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Market Opportunity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2697480" cy="1645920"/>
          </a:xfrm>
          <a:prstGeom prst="rect">
            <a:avLst/>
          </a:prstGeom>
          <a:solidFill>
            <a:srgbClr val="2D7A4F">
              <a:alpha val="7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$1.3T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circular economy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by 2029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46120" y="1188720"/>
            <a:ext cx="2697480" cy="1645920"/>
          </a:xfrm>
          <a:prstGeom prst="rect">
            <a:avLst/>
          </a:prstGeom>
          <a:solidFill>
            <a:srgbClr val="2D7A4F">
              <a:alpha val="7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337560" y="128016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$224M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337560" y="210312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Raised by textile recycling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startups to date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126480" y="1188720"/>
            <a:ext cx="2697480" cy="1645920"/>
          </a:xfrm>
          <a:prstGeom prst="rect">
            <a:avLst/>
          </a:prstGeom>
          <a:solidFill>
            <a:srgbClr val="2D7A4F">
              <a:alpha val="7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17920" y="128016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92M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217920" y="2103120"/>
            <a:ext cx="2514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Tons of textile waste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added to landfills annually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063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AD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Target Customers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3474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Management Companies  </a:t>
            </a:r>
            <a:r>
              <a:rPr lang="en-US" sz="1300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Hotel &amp; Hospitality Groups  </a:t>
            </a:r>
            <a:r>
              <a:rPr lang="en-US" sz="1300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University Campuses  </a:t>
            </a:r>
            <a:r>
              <a:rPr lang="en-US" sz="1300" dirty="0">
                <a:solidFill>
                  <a:srgbClr val="5BAD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Healthcare Systems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97764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8E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face ESG reporting mandates. All generate significant textile waste. All lack a platform to document and report their diversion impact.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2D7A4F"/>
          </a:solidFill>
          <a:ln w="12700">
            <a:solidFill>
              <a:srgbClr val="2D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3C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Business Model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20040" y="1051560"/>
            <a:ext cx="41148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7A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Revenue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600200"/>
            <a:ext cx="384048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SaaS subscription — tiered by org size and material volume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or annual plans for platform access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Freemium / free pilot tier to onboard early customers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tier for advanced ESG benchmarking and custom reporting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09160" y="1051560"/>
            <a:ext cx="41148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E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46320" y="114300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7A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Go-to-Market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846320" y="1600200"/>
            <a:ext cx="384048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outreach to corporate sustainability directors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and circular economy industry events and conferences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with sustainability consulting firms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Charitable partner organizations as mission-aligned referral sources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3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914400"/>
            <a:ext cx="4572000" cy="4572000"/>
          </a:xfrm>
          <a:prstGeom prst="ellipse">
            <a:avLst/>
          </a:prstGeom>
          <a:solidFill>
            <a:srgbClr val="2D7A4F">
              <a:alpha val="20000"/>
            </a:srgbClr>
          </a:solidFill>
          <a:ln w="12700">
            <a:solidFill>
              <a:srgbClr val="2D7A4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 SDG Alignment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143000"/>
            <a:ext cx="8412480" cy="1097280"/>
          </a:xfrm>
          <a:prstGeom prst="rect">
            <a:avLst/>
          </a:prstGeom>
          <a:solidFill>
            <a:srgbClr val="2D7A4F"/>
          </a:solidFill>
          <a:ln w="254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23444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SDG 12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16459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4ED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Consumption &amp; Production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926080" y="1280160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— Reducing textile waste, promoting circular resource management, and enabling sustainable business practices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91440" cy="1097280"/>
          </a:xfrm>
          <a:prstGeom prst="rect">
            <a:avLst/>
          </a:prstGeom>
          <a:solidFill>
            <a:srgbClr val="5BAD7A"/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65760" y="2404872"/>
            <a:ext cx="8412480" cy="1097280"/>
          </a:xfrm>
          <a:prstGeom prst="rect">
            <a:avLst/>
          </a:prstGeom>
          <a:solidFill>
            <a:srgbClr val="1F4A33">
              <a:alpha val="8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2496312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AD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SDG 11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2907792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Cities &amp; Communities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926080" y="2542032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waste diversion to community benefit — shelters, animal welfare, and emergency relief organizations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65760" y="3666744"/>
            <a:ext cx="8412480" cy="1097280"/>
          </a:xfrm>
          <a:prstGeom prst="rect">
            <a:avLst/>
          </a:prstGeom>
          <a:solidFill>
            <a:srgbClr val="1F4A33">
              <a:alpha val="80000"/>
            </a:srgbClr>
          </a:solidFill>
          <a:ln w="12700">
            <a:solidFill>
              <a:srgbClr val="5BAD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2920" y="3758184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AD7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SDG 13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2920" y="4169664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A8D5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Action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926080" y="3803904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Measurable CO₂ reduction and landfill diversion tracked in real time through the platform dashboard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576</Words>
  <Application>Microsoft Office PowerPoint</Application>
  <PresentationFormat>On-screen Show (16:9)</PresentationFormat>
  <Paragraphs>106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CirQLoop — Investor Pitch Deck</dc:title>
  <dc:subject>PptxGenJS Presentation</dc:subject>
  <dc:creator>PptxGenJS</dc:creator>
  <cp:lastModifiedBy>LBJ Pros</cp:lastModifiedBy>
  <cp:revision>2</cp:revision>
  <dcterms:created xsi:type="dcterms:W3CDTF">2026-04-02T17:33:18Z</dcterms:created>
  <dcterms:modified xsi:type="dcterms:W3CDTF">2026-06-25T21:13:13Z</dcterms:modified>
</cp:coreProperties>
</file>